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9" r:id="rId4"/>
    <p:sldId id="268" r:id="rId5"/>
    <p:sldId id="260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0E9968-C716-40A4-BACC-CB3C2C01649C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11130B-D6C7-48DF-8939-7B40A39758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37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11130B-D6C7-48DF-8939-7B40A39758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31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10/17/2022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C655E-5C5F-411B-B0BE-45E7FB78B9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Jpg vs. </a:t>
            </a:r>
            <a:r>
              <a:rPr lang="en-US" dirty="0" err="1"/>
              <a:t>png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7F7B0D-C2F6-4908-BFE1-0D401B8C2F8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400" dirty="0"/>
              <a:t>Matthew Bencomo</a:t>
            </a:r>
          </a:p>
          <a:p>
            <a:r>
              <a:rPr lang="en-US" sz="1400" dirty="0"/>
              <a:t>WDD230, BYU Idaho Pathways Worldwide</a:t>
            </a:r>
          </a:p>
        </p:txBody>
      </p:sp>
    </p:spTree>
    <p:extLst>
      <p:ext uri="{BB962C8B-B14F-4D97-AF65-F5344CB8AC3E}">
        <p14:creationId xmlns:p14="http://schemas.microsoft.com/office/powerpoint/2010/main" val="845382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AB8109-014F-44F2-9697-29B1417A5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History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FDD47-750A-4A99-83A9-4BD7DDD9AC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Needed a good compressed format for images</a:t>
            </a:r>
          </a:p>
          <a:p>
            <a:pPr marL="384048" lvl="1"/>
            <a:r>
              <a:rPr lang="en-US" sz="1600" dirty="0"/>
              <a:t>GIF </a:t>
            </a:r>
          </a:p>
          <a:p>
            <a:pPr marL="384048" lvl="1"/>
            <a:r>
              <a:rPr lang="en-US" sz="1600" dirty="0"/>
              <a:t>XMB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Replaced by PNG when GIF appeared to start charging royalty fees.</a:t>
            </a: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27A55CD-E9F6-3658-734C-6B441F44D4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21597" y="620716"/>
            <a:ext cx="4727750" cy="5616567"/>
          </a:xfrm>
        </p:spPr>
      </p:pic>
    </p:spTree>
    <p:extLst>
      <p:ext uri="{BB962C8B-B14F-4D97-AF65-F5344CB8AC3E}">
        <p14:creationId xmlns:p14="http://schemas.microsoft.com/office/powerpoint/2010/main" val="85184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D6AAA-8EC8-478E-BDC0-EFA8472B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Modern 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9416-22AA-42B7-9E5C-A29FEBF52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New less ‘lossy’ formats</a:t>
            </a:r>
          </a:p>
          <a:p>
            <a:pPr lvl="1"/>
            <a:r>
              <a:rPr lang="en-US" sz="1600" dirty="0"/>
              <a:t>PNG (PNG not GIF)</a:t>
            </a:r>
          </a:p>
          <a:p>
            <a:pPr lvl="1"/>
            <a:r>
              <a:rPr lang="en-US" sz="1600" dirty="0"/>
              <a:t>JPEG 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0C5D83-FF95-2B22-42DE-28BB06B33F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535259" y="3223282"/>
            <a:ext cx="4448175" cy="3336131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CD247D-F081-4F1F-1608-DC228AABF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29" y="545843"/>
            <a:ext cx="2812730" cy="32517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DD6470-B06E-6FC4-F155-5EB6ED4CED62}"/>
              </a:ext>
            </a:extLst>
          </p:cNvPr>
          <p:cNvSpPr txBox="1"/>
          <p:nvPr/>
        </p:nvSpPr>
        <p:spPr>
          <a:xfrm>
            <a:off x="3832167" y="947651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JPEG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B09495F-8FBD-048C-0CED-17E97345B0C6}"/>
              </a:ext>
            </a:extLst>
          </p:cNvPr>
          <p:cNvSpPr txBox="1"/>
          <p:nvPr/>
        </p:nvSpPr>
        <p:spPr>
          <a:xfrm>
            <a:off x="1465390" y="5143111"/>
            <a:ext cx="2069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ym typeface="Wingdings" panose="05000000000000000000" pitchFamily="2" charset="2"/>
              </a:rPr>
              <a:t>PNG 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031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D6AAA-8EC8-478E-BDC0-EFA8472B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JPEG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9416-22AA-42B7-9E5C-A29FEBF52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Joint Photographic Experts Group</a:t>
            </a:r>
          </a:p>
          <a:p>
            <a:pPr lvl="1"/>
            <a:r>
              <a:rPr lang="en-US" sz="1600" dirty="0"/>
              <a:t>Lossy compression</a:t>
            </a:r>
          </a:p>
          <a:p>
            <a:pPr lvl="1"/>
            <a:r>
              <a:rPr lang="en-US" sz="1600" dirty="0"/>
              <a:t>10:1 compression ratio</a:t>
            </a:r>
          </a:p>
          <a:p>
            <a:pPr lvl="1"/>
            <a:r>
              <a:rPr lang="en-US" sz="1600" dirty="0"/>
              <a:t>.jpg/.jpeg/.</a:t>
            </a:r>
            <a:r>
              <a:rPr lang="en-US" sz="1600" dirty="0" err="1"/>
              <a:t>jfif</a:t>
            </a:r>
            <a:endParaRPr lang="en-US" sz="1600" dirty="0"/>
          </a:p>
          <a:p>
            <a:pPr lvl="1"/>
            <a:endParaRPr lang="en-US" sz="1600" dirty="0"/>
          </a:p>
          <a:p>
            <a:pPr marL="530352" lvl="1" indent="0">
              <a:buNone/>
            </a:pPr>
            <a:r>
              <a:rPr lang="en-US" sz="1600" dirty="0"/>
              <a:t>Best used for photographs and images with lots of color. 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Does not handle sharp edges or contrast well.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9B63B-7B7A-414C-BCFC-18590B90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06695" y="1132840"/>
            <a:ext cx="6888480" cy="459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228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D868099-6145-4BC0-A5EA-74BEF1776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D6AAA-8EC8-478E-BDC0-EFA8472BA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424" y="1110882"/>
            <a:ext cx="3053039" cy="106081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/>
              <a:t>PNG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89416-22AA-42B7-9E5C-A29FEBF52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71423" y="2286000"/>
            <a:ext cx="3053039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600" dirty="0"/>
              <a:t>Portable Network Graphics, PNG not GIF</a:t>
            </a:r>
          </a:p>
          <a:p>
            <a:pPr lvl="1"/>
            <a:r>
              <a:rPr lang="en-US" sz="1600" dirty="0"/>
              <a:t>Lossless compression</a:t>
            </a:r>
          </a:p>
          <a:p>
            <a:pPr lvl="1"/>
            <a:r>
              <a:rPr lang="en-US" sz="1600" dirty="0"/>
              <a:t>Supports alpha transparency</a:t>
            </a:r>
          </a:p>
          <a:p>
            <a:pPr lvl="1"/>
            <a:r>
              <a:rPr lang="en-US" sz="1600" dirty="0"/>
              <a:t>.</a:t>
            </a:r>
            <a:r>
              <a:rPr lang="en-US" sz="1600" dirty="0" err="1"/>
              <a:t>png</a:t>
            </a:r>
            <a:r>
              <a:rPr lang="en-US" sz="1600" dirty="0"/>
              <a:t>/.PNG</a:t>
            </a:r>
          </a:p>
          <a:p>
            <a:pPr lvl="1"/>
            <a:endParaRPr lang="en-US" sz="1600" dirty="0"/>
          </a:p>
          <a:p>
            <a:pPr marL="530352" lvl="1" indent="0">
              <a:buNone/>
            </a:pPr>
            <a:r>
              <a:rPr lang="en-US" sz="1600" dirty="0"/>
              <a:t>Best used for logos, icons, or small images with limited colors and/or sharp edges and contrast.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CC1026F7-DECB-49B4-A565-518BBA4454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C9B63B-7B7A-414C-BCFC-18590B9008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2395" y="1084307"/>
            <a:ext cx="7034079" cy="468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46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F61140-BF36-4B99-B99E-8F49CBB53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Difference in compression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8ED32F3-573A-2F7D-877D-03CD1A686DA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1042" t="16570" r="5122" b="27655"/>
          <a:stretch/>
        </p:blipFill>
        <p:spPr>
          <a:xfrm>
            <a:off x="6365332" y="-6580"/>
            <a:ext cx="5838835" cy="4032721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821AF23-6E85-2631-3F7B-810EB4A245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44954" t="18555" r="1116" b="27515"/>
          <a:stretch/>
        </p:blipFill>
        <p:spPr>
          <a:xfrm>
            <a:off x="-12167" y="7982"/>
            <a:ext cx="6027238" cy="4018159"/>
          </a:xfr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CB5FDDB-9E5C-D785-B2A6-5FDF5F0433E0}"/>
              </a:ext>
            </a:extLst>
          </p:cNvPr>
          <p:cNvSpPr txBox="1"/>
          <p:nvPr/>
        </p:nvSpPr>
        <p:spPr>
          <a:xfrm>
            <a:off x="1206121" y="3624365"/>
            <a:ext cx="327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JPEG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A8B411-4461-6999-63FD-B683E48A5FDD}"/>
              </a:ext>
            </a:extLst>
          </p:cNvPr>
          <p:cNvSpPr txBox="1"/>
          <p:nvPr/>
        </p:nvSpPr>
        <p:spPr>
          <a:xfrm>
            <a:off x="7710211" y="3598622"/>
            <a:ext cx="3275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PNG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822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624E16E8-84BF-4D4C-A746-2537B1C15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F890A3A2-97E0-41D2-BD93-30D3DFA73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718CB90A-6005-4951-84F5-70B5863EF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BB74091-09FE-44AF-8325-7FE6E175F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23F491-1795-41FB-986F-45B57C56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858" y="4736961"/>
            <a:ext cx="10720685" cy="93676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cap="all" dirty="0"/>
              <a:t>File Size Comparison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0F30CCEB-94C4-4F72-BA5A-9CEA85302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434936" y="4446551"/>
            <a:ext cx="1957171" cy="1103687"/>
          </a:xfrm>
          <a:custGeom>
            <a:avLst/>
            <a:gdLst>
              <a:gd name="connsiteX0" fmla="*/ 2017702 w 2017702"/>
              <a:gd name="connsiteY0" fmla="*/ 1137821 h 1137821"/>
              <a:gd name="connsiteX1" fmla="*/ 404 w 2017702"/>
              <a:gd name="connsiteY1" fmla="*/ 1137821 h 1137821"/>
              <a:gd name="connsiteX2" fmla="*/ 0 w 2017702"/>
              <a:gd name="connsiteY2" fmla="*/ 900216 h 1137821"/>
              <a:gd name="connsiteX3" fmla="*/ 1767759 w 2017702"/>
              <a:gd name="connsiteY3" fmla="*/ 901031 h 1137821"/>
              <a:gd name="connsiteX4" fmla="*/ 1767759 w 2017702"/>
              <a:gd name="connsiteY4" fmla="*/ 0 h 1137821"/>
              <a:gd name="connsiteX5" fmla="*/ 2017702 w 2017702"/>
              <a:gd name="connsiteY5" fmla="*/ 0 h 1137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17702" h="1137821">
                <a:moveTo>
                  <a:pt x="2017702" y="1137821"/>
                </a:moveTo>
                <a:lnTo>
                  <a:pt x="404" y="1137821"/>
                </a:lnTo>
                <a:cubicBezTo>
                  <a:pt x="-404" y="1055814"/>
                  <a:pt x="807" y="982224"/>
                  <a:pt x="0" y="900216"/>
                </a:cubicBezTo>
                <a:lnTo>
                  <a:pt x="1767759" y="901031"/>
                </a:lnTo>
                <a:lnTo>
                  <a:pt x="1767759" y="0"/>
                </a:lnTo>
                <a:lnTo>
                  <a:pt x="2017702" y="0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DE1A94F-CC8B-4954-97A7-ADD4F300D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796837" y="5311230"/>
            <a:ext cx="2042265" cy="1213486"/>
          </a:xfrm>
          <a:custGeom>
            <a:avLst/>
            <a:gdLst>
              <a:gd name="connsiteX0" fmla="*/ 1844618 w 2105428"/>
              <a:gd name="connsiteY0" fmla="*/ 0 h 1251016"/>
              <a:gd name="connsiteX1" fmla="*/ 2105428 w 2105428"/>
              <a:gd name="connsiteY1" fmla="*/ 0 h 1251016"/>
              <a:gd name="connsiteX2" fmla="*/ 2105428 w 2105428"/>
              <a:gd name="connsiteY2" fmla="*/ 1251016 h 1251016"/>
              <a:gd name="connsiteX3" fmla="*/ 421 w 2105428"/>
              <a:gd name="connsiteY3" fmla="*/ 1251016 h 1251016"/>
              <a:gd name="connsiteX4" fmla="*/ 0 w 2105428"/>
              <a:gd name="connsiteY4" fmla="*/ 1003081 h 1251016"/>
              <a:gd name="connsiteX5" fmla="*/ 1844618 w 2105428"/>
              <a:gd name="connsiteY5" fmla="*/ 1003931 h 1251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5428" h="1251016">
                <a:moveTo>
                  <a:pt x="1844618" y="0"/>
                </a:moveTo>
                <a:lnTo>
                  <a:pt x="2105428" y="0"/>
                </a:lnTo>
                <a:lnTo>
                  <a:pt x="2105428" y="1251016"/>
                </a:lnTo>
                <a:lnTo>
                  <a:pt x="421" y="1251016"/>
                </a:lnTo>
                <a:cubicBezTo>
                  <a:pt x="-421" y="1165443"/>
                  <a:pt x="842" y="1088654"/>
                  <a:pt x="0" y="1003081"/>
                </a:cubicBezTo>
                <a:lnTo>
                  <a:pt x="1844618" y="1003931"/>
                </a:lnTo>
                <a:close/>
              </a:path>
            </a:pathLst>
          </a:custGeom>
          <a:solidFill>
            <a:schemeClr val="tx2">
              <a:alpha val="8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DC7AA67-0941-8C42-3871-17062FF168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13200" y="508776"/>
            <a:ext cx="6096001" cy="3429000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A4E38A7-2B16-06EA-3BE1-E9EBE5F7A04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-5757" y="508776"/>
            <a:ext cx="6096001" cy="34290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2634214-44A4-1E77-B7DD-826F539CBFBE}"/>
              </a:ext>
            </a:extLst>
          </p:cNvPr>
          <p:cNvSpPr txBox="1"/>
          <p:nvPr/>
        </p:nvSpPr>
        <p:spPr>
          <a:xfrm>
            <a:off x="1794440" y="3568444"/>
            <a:ext cx="255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378KB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7CBF8D-4F23-6DFD-8127-EFB9CD9D4537}"/>
              </a:ext>
            </a:extLst>
          </p:cNvPr>
          <p:cNvSpPr txBox="1"/>
          <p:nvPr/>
        </p:nvSpPr>
        <p:spPr>
          <a:xfrm>
            <a:off x="8372589" y="3568444"/>
            <a:ext cx="255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2.38MB</a:t>
            </a:r>
          </a:p>
        </p:txBody>
      </p:sp>
    </p:spTree>
    <p:extLst>
      <p:ext uri="{BB962C8B-B14F-4D97-AF65-F5344CB8AC3E}">
        <p14:creationId xmlns:p14="http://schemas.microsoft.com/office/powerpoint/2010/main" val="121729367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{00FB28FC-4A67-4831-AA5B-66D6391F71BE}tf10001105</Template>
  <TotalTime>176</TotalTime>
  <Words>140</Words>
  <Application>Microsoft Office PowerPoint</Application>
  <PresentationFormat>Widescreen</PresentationFormat>
  <Paragraphs>36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Calibri</vt:lpstr>
      <vt:lpstr>Franklin Gothic Book</vt:lpstr>
      <vt:lpstr>Crop</vt:lpstr>
      <vt:lpstr>Jpg vs. png</vt:lpstr>
      <vt:lpstr>History</vt:lpstr>
      <vt:lpstr>Modern Era</vt:lpstr>
      <vt:lpstr>JPEG</vt:lpstr>
      <vt:lpstr>PNG</vt:lpstr>
      <vt:lpstr>Difference in compression</vt:lpstr>
      <vt:lpstr>File Size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Exposure Settings</dc:title>
  <dc:creator>Elder Bencomo</dc:creator>
  <cp:lastModifiedBy>Elder Bencomo</cp:lastModifiedBy>
  <cp:revision>4</cp:revision>
  <dcterms:created xsi:type="dcterms:W3CDTF">2021-09-06T00:54:17Z</dcterms:created>
  <dcterms:modified xsi:type="dcterms:W3CDTF">2022-10-18T00:20:10Z</dcterms:modified>
</cp:coreProperties>
</file>